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4"/>
  </p:notesMasterIdLst>
  <p:handoutMasterIdLst>
    <p:handoutMasterId r:id="rId15"/>
  </p:handoutMasterIdLst>
  <p:sldIdLst>
    <p:sldId id="269" r:id="rId3"/>
    <p:sldId id="268" r:id="rId4"/>
    <p:sldId id="267" r:id="rId5"/>
    <p:sldId id="270" r:id="rId6"/>
    <p:sldId id="280" r:id="rId7"/>
    <p:sldId id="281" r:id="rId8"/>
    <p:sldId id="271" r:id="rId9"/>
    <p:sldId id="272" r:id="rId10"/>
    <p:sldId id="282" r:id="rId11"/>
    <p:sldId id="273" r:id="rId12"/>
    <p:sldId id="28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64" d="100"/>
          <a:sy n="64" d="100"/>
        </p:scale>
        <p:origin x="108" y="276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DCA0844-C266-46EC-A036-E1634F64C44A}" type="datetimeFigureOut">
              <a:rPr lang="en-US" altLang="zh-TW"/>
              <a:t>5/15/2020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CB088AA-226D-4237-A99F-5C4B97F43BA8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8C08BCD-7B2F-4BCE-87AF-5D67EFFE4D17}" type="datetimeFigureOut">
              <a:t>2020/5/15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1B6A1353-EEA5-436B-AB14-1D84B195E6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5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8" name="圓角化單一角落矩形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lang="zh-TW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8" name="矩形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lang="zh-TW"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pPr/>
              <a:t>2020/5/15</a:t>
            </a:fld>
            <a:endParaRPr lang="zh-TW"/>
          </a:p>
        </p:txBody>
      </p:sp>
      <p:sp>
        <p:nvSpPr>
          <p:cNvPr id="6" name="頁尾版面配置區 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pPr/>
              <a:t>‹#›</a:t>
            </a:fld>
            <a:endParaRPr lang="zh-TW"/>
          </a:p>
        </p:txBody>
      </p:sp>
      <p:sp>
        <p:nvSpPr>
          <p:cNvPr id="21" name="圓角化單一角落矩形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marL="1371600" latinLnBrk="0">
              <a:defRPr lang="zh-TW"/>
            </a:lvl6pPr>
            <a:lvl7pPr marL="1600200" latinLnBrk="0">
              <a:defRPr lang="zh-TW"/>
            </a:lvl7pPr>
            <a:lvl8pPr marL="1828800" latinLnBrk="0">
              <a:defRPr lang="zh-TW" baseline="0"/>
            </a:lvl8pPr>
            <a:lvl9pPr marL="2057400"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相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2" name="矩形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3" name="矩形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14" name="圖片版面配置區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143000"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 baseline="0"/>
            </a:lvl8pPr>
            <a:lvl9pPr marL="2057400"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143000" latinLnBrk="0">
              <a:defRPr lang="zh-TW" sz="1600"/>
            </a:lvl5pPr>
            <a:lvl6pPr marL="1371600" latinLnBrk="0">
              <a:defRPr lang="zh-TW" sz="1600"/>
            </a:lvl6pPr>
            <a:lvl7pPr marL="1600200" latinLnBrk="0">
              <a:defRPr lang="zh-TW" sz="1600"/>
            </a:lvl7pPr>
            <a:lvl8pPr marL="1828800" latinLnBrk="0">
              <a:defRPr lang="zh-TW" sz="1600"/>
            </a:lvl8pPr>
            <a:lvl9pPr marL="2057400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 latinLnBrk="0">
              <a:defRPr lang="zh-TW"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7" name="矩形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zh-TW"/>
          </a:p>
        </p:txBody>
      </p:sp>
      <p:sp>
        <p:nvSpPr>
          <p:cNvPr id="10" name="圓角化單一角落矩形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pPr/>
              <a:t>2020/5/15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lang="zh-TW">
          <a:solidFill>
            <a:schemeClr val="tx2"/>
          </a:solidFill>
        </a:defRPr>
      </a:lvl2pPr>
      <a:lvl3pPr eaLnBrk="1" latinLnBrk="0" hangingPunct="1">
        <a:defRPr lang="zh-TW">
          <a:solidFill>
            <a:schemeClr val="tx2"/>
          </a:solidFill>
        </a:defRPr>
      </a:lvl3pPr>
      <a:lvl4pPr eaLnBrk="1" latinLnBrk="0" hangingPunct="1">
        <a:defRPr lang="zh-TW">
          <a:solidFill>
            <a:schemeClr val="tx2"/>
          </a:solidFill>
        </a:defRPr>
      </a:lvl4pPr>
      <a:lvl5pPr eaLnBrk="1" latinLnBrk="0" hangingPunct="1">
        <a:defRPr lang="zh-TW">
          <a:solidFill>
            <a:schemeClr val="tx2"/>
          </a:solidFill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706" y="0"/>
            <a:ext cx="5558407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3600"/>
              </a:spcAft>
            </a:pPr>
            <a:r>
              <a:rPr lang="zh-TW" altLang="zh-TW" sz="5400" b="1" dirty="0">
                <a:effectLst/>
              </a:rPr>
              <a:t>學校建築要節能</a:t>
            </a:r>
            <a:r>
              <a:rPr lang="en-US" altLang="zh-TW" sz="5400" b="1" dirty="0">
                <a:effectLst/>
              </a:rPr>
              <a:t>  </a:t>
            </a:r>
            <a:r>
              <a:rPr lang="zh-TW" altLang="zh-TW" sz="5400" b="1" dirty="0">
                <a:effectLst/>
              </a:rPr>
              <a:t>舒適省電好設計</a:t>
            </a:r>
            <a:endParaRPr lang="zh-TW" sz="5400" b="1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8800" y="4953001"/>
            <a:ext cx="4201213" cy="99059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Microsoft JhengHei" pitchFamily="34" charset="-120"/>
                <a:ea typeface="Microsoft JhengHei" pitchFamily="34" charset="-120"/>
              </a:rPr>
              <a:t>109</a:t>
            </a:r>
            <a:r>
              <a:rPr lang="zh-TW" altLang="en-US" sz="2800" dirty="0" smtClean="0">
                <a:latin typeface="Microsoft JhengHei" pitchFamily="34" charset="-120"/>
                <a:ea typeface="Microsoft JhengHei" pitchFamily="34" charset="-120"/>
              </a:rPr>
              <a:t>北市萬芳國小</a:t>
            </a:r>
            <a:endParaRPr lang="zh-TW" sz="28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9836" y="548680"/>
            <a:ext cx="4805234" cy="1189038"/>
          </a:xfrm>
        </p:spPr>
        <p:txBody>
          <a:bodyPr/>
          <a:lstStyle/>
          <a:p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生態池   前庭蝴蝶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2204864"/>
            <a:ext cx="5364088" cy="40230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404664"/>
            <a:ext cx="446196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133972" y="1340768"/>
            <a:ext cx="6480720" cy="4809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400" b="1" dirty="0" smtClean="0">
                <a:solidFill>
                  <a:srgbClr val="0000FF"/>
                </a:solidFill>
              </a:rPr>
              <a:t>想一想，說說看</a:t>
            </a:r>
            <a:r>
              <a:rPr lang="zh-TW" altLang="en-US" sz="5400" dirty="0" smtClean="0"/>
              <a:t/>
            </a:r>
            <a:br>
              <a:rPr lang="zh-TW" altLang="en-US" sz="5400" dirty="0" smtClean="0"/>
            </a:br>
            <a:r>
              <a:rPr lang="zh-TW" altLang="en-US" sz="5400" dirty="0"/>
              <a:t>海綿</a:t>
            </a:r>
            <a:r>
              <a:rPr lang="zh-TW" altLang="en-US" sz="5400" dirty="0" smtClean="0"/>
              <a:t>城市的好處</a:t>
            </a:r>
            <a:r>
              <a:rPr lang="en-US" altLang="zh-TW" sz="5400" dirty="0" smtClean="0"/>
              <a:t>?</a:t>
            </a:r>
            <a:br>
              <a:rPr lang="en-US" altLang="zh-TW" sz="5400" dirty="0" smtClean="0"/>
            </a:br>
            <a:r>
              <a:rPr lang="zh-TW" altLang="en-US" sz="5400" dirty="0" smtClean="0"/>
              <a:t>如果操場下設地下停車場，有甚麼優點</a:t>
            </a:r>
            <a:r>
              <a:rPr lang="en-US" altLang="zh-TW" sz="5400" dirty="0" smtClean="0"/>
              <a:t>?</a:t>
            </a:r>
            <a:r>
              <a:rPr lang="zh-TW" altLang="en-US" sz="5400" dirty="0" smtClean="0"/>
              <a:t>缺點</a:t>
            </a:r>
            <a:r>
              <a:rPr lang="en-US" altLang="zh-TW" sz="5400" dirty="0" smtClean="0"/>
              <a:t>?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3501008"/>
            <a:ext cx="12097344" cy="31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16825" y="2060848"/>
            <a:ext cx="4572000" cy="1905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Microsoft JhengHei" pitchFamily="34" charset="-120"/>
                <a:ea typeface="Microsoft JhengHei" pitchFamily="34" charset="-120"/>
              </a:rPr>
              <a:t>座北朝南</a:t>
            </a:r>
            <a:endParaRPr lang="en-US" altLang="zh-TW" sz="5400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zh-TW" altLang="en-US" sz="5400" dirty="0" smtClean="0">
                <a:latin typeface="Microsoft JhengHei" pitchFamily="34" charset="-120"/>
                <a:ea typeface="Microsoft JhengHei" pitchFamily="34" charset="-120"/>
              </a:rPr>
              <a:t>冬暖夏涼</a:t>
            </a:r>
            <a:endParaRPr lang="zh-TW" sz="54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764704"/>
            <a:ext cx="6264696" cy="47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9" y="692696"/>
            <a:ext cx="7104789" cy="5328592"/>
          </a:xfrm>
        </p:spPr>
      </p:pic>
      <p:sp>
        <p:nvSpPr>
          <p:cNvPr id="3" name="文字方塊 2"/>
          <p:cNvSpPr txBox="1"/>
          <p:nvPr/>
        </p:nvSpPr>
        <p:spPr>
          <a:xfrm>
            <a:off x="8038628" y="1412776"/>
            <a:ext cx="364715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5400" dirty="0" smtClean="0"/>
              <a:t>安裝遮陽板</a:t>
            </a:r>
            <a:endParaRPr lang="zh-TW" altLang="en-US" sz="5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038628" y="4325308"/>
            <a:ext cx="324640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5400" dirty="0" smtClean="0"/>
              <a:t>直的橫的</a:t>
            </a:r>
            <a:r>
              <a:rPr lang="en-US" altLang="zh-TW" sz="5400" dirty="0" smtClean="0"/>
              <a:t>?</a:t>
            </a:r>
            <a:endParaRPr lang="zh-TW" altLang="en-US" sz="5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061565" y="2869042"/>
            <a:ext cx="186140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5400" dirty="0" smtClean="0"/>
              <a:t>位置</a:t>
            </a:r>
            <a:r>
              <a:rPr lang="en-US" altLang="zh-TW" sz="5400" dirty="0" smtClean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27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54652" y="1124744"/>
            <a:ext cx="3384376" cy="9144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rPr>
              <a:t>頂樓遮陽</a:t>
            </a:r>
            <a:endParaRPr lang="zh-TW" sz="5400" dirty="0">
              <a:solidFill>
                <a:srgbClr val="FFFF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07" y="2600908"/>
            <a:ext cx="3888432" cy="29163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6" y="836712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9836" y="386209"/>
            <a:ext cx="4224535" cy="1189038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水霧降溫</a:t>
            </a:r>
            <a:endParaRPr lang="zh-TW" altLang="en-US" sz="6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0" y="1927886"/>
            <a:ext cx="3859808" cy="289485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980728"/>
            <a:ext cx="6720747" cy="50405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53852" y="5175888"/>
            <a:ext cx="357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4000" dirty="0" smtClean="0"/>
              <a:t>主機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廁所內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739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5980" y="836712"/>
            <a:ext cx="6480720" cy="48096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b="1" dirty="0" smtClean="0">
                <a:solidFill>
                  <a:srgbClr val="0000FF"/>
                </a:solidFill>
              </a:rPr>
              <a:t>想一想，說說看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水霧降溫的原理</a:t>
            </a:r>
            <a:r>
              <a:rPr lang="en-US" altLang="zh-TW" sz="5400" dirty="0" smtClean="0"/>
              <a:t>?</a:t>
            </a:r>
            <a:br>
              <a:rPr lang="en-US" altLang="zh-TW" sz="5400" dirty="0" smtClean="0"/>
            </a:br>
            <a:r>
              <a:rPr lang="zh-TW" altLang="en-US" sz="5400" dirty="0" smtClean="0"/>
              <a:t>管線</a:t>
            </a:r>
            <a:r>
              <a:rPr lang="en-US" altLang="zh-TW" sz="5400" dirty="0" smtClean="0"/>
              <a:t>?</a:t>
            </a:r>
            <a:r>
              <a:rPr lang="zh-TW" altLang="en-US" sz="5400" dirty="0" smtClean="0"/>
              <a:t>  時間</a:t>
            </a:r>
            <a:r>
              <a:rPr lang="en-US" altLang="zh-TW" sz="5400" dirty="0" smtClean="0"/>
              <a:t>?</a:t>
            </a:r>
            <a:r>
              <a:rPr lang="zh-TW" altLang="en-US" sz="5400" dirty="0" smtClean="0"/>
              <a:t>  水量</a:t>
            </a:r>
            <a:r>
              <a:rPr lang="en-US" altLang="zh-TW" sz="5400" dirty="0" smtClean="0"/>
              <a:t>?</a:t>
            </a:r>
            <a:br>
              <a:rPr lang="en-US" altLang="zh-TW" sz="5400" dirty="0" smtClean="0"/>
            </a:br>
            <a:r>
              <a:rPr lang="zh-TW" altLang="en-US" sz="5400" dirty="0"/>
              <a:t>設計重點</a:t>
            </a:r>
            <a:r>
              <a:rPr lang="en-US" altLang="zh-TW" sz="5400" dirty="0" smtClean="0"/>
              <a:t>?</a:t>
            </a:r>
            <a:endParaRPr lang="zh-TW" alt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356992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74332" y="1484784"/>
            <a:ext cx="5904656" cy="4392488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latin typeface="Microsoft JhengHei" pitchFamily="34" charset="-120"/>
                <a:ea typeface="Microsoft JhengHei" pitchFamily="34" charset="-120"/>
              </a:rPr>
              <a:t>市電整合系統</a:t>
            </a:r>
            <a:r>
              <a:rPr lang="en-US" altLang="zh-TW" sz="72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7200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7200" dirty="0" smtClean="0">
                <a:latin typeface="Microsoft JhengHei" pitchFamily="34" charset="-120"/>
                <a:ea typeface="Microsoft JhengHei" pitchFamily="34" charset="-120"/>
              </a:rPr>
              <a:t>-</a:t>
            </a:r>
            <a:r>
              <a:rPr lang="zh-TW" altLang="en-US" sz="7200" dirty="0" smtClean="0">
                <a:latin typeface="Microsoft JhengHei" pitchFamily="34" charset="-120"/>
                <a:ea typeface="Microsoft JhengHei" pitchFamily="34" charset="-120"/>
              </a:rPr>
              <a:t>先用太陽能</a:t>
            </a:r>
            <a:r>
              <a:rPr lang="en-US" altLang="zh-TW" sz="72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7200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en-US" sz="7200" dirty="0" smtClean="0">
                <a:latin typeface="Microsoft JhengHei" pitchFamily="34" charset="-120"/>
                <a:ea typeface="Microsoft JhengHei" pitchFamily="34" charset="-120"/>
              </a:rPr>
              <a:t>太陽能電池不足時，轉換市電系統</a:t>
            </a:r>
            <a:endParaRPr lang="zh-TW" sz="72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" y="557700"/>
            <a:ext cx="4313715" cy="5751620"/>
          </a:xfrm>
        </p:spPr>
      </p:pic>
    </p:spTree>
    <p:extLst>
      <p:ext uri="{BB962C8B-B14F-4D97-AF65-F5344CB8AC3E}">
        <p14:creationId xmlns:p14="http://schemas.microsoft.com/office/powerpoint/2010/main" val="1126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Microsoft JhengHei" pitchFamily="34" charset="-120"/>
                <a:ea typeface="Microsoft JhengHei" pitchFamily="34" charset="-120"/>
              </a:rPr>
              <a:t>太陽能熱水器</a:t>
            </a:r>
            <a:endParaRPr lang="zh-TW" sz="54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981200"/>
            <a:ext cx="5155952" cy="419100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1981200"/>
            <a:ext cx="5588000" cy="4191000"/>
          </a:xfrm>
        </p:spPr>
      </p:pic>
    </p:spTree>
    <p:extLst>
      <p:ext uri="{BB962C8B-B14F-4D97-AF65-F5344CB8AC3E}">
        <p14:creationId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849214"/>
          </a:xfrm>
        </p:spPr>
        <p:txBody>
          <a:bodyPr/>
          <a:lstStyle/>
          <a:p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>300</a:t>
            </a: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公尺大操場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>-</a:t>
            </a: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透水鋪面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>-</a:t>
            </a: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海綿校園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556792"/>
            <a:ext cx="6408712" cy="4640791"/>
          </a:xfrm>
        </p:spPr>
      </p:pic>
    </p:spTree>
    <p:extLst>
      <p:ext uri="{BB962C8B-B14F-4D97-AF65-F5344CB8AC3E}">
        <p14:creationId xmlns:p14="http://schemas.microsoft.com/office/powerpoint/2010/main" val="11673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自然生活簡報 (寬螢幕)</Template>
  <TotalTime>0</TotalTime>
  <Words>68</Words>
  <Application>Microsoft Office PowerPoint</Application>
  <PresentationFormat>自訂</PresentationFormat>
  <Paragraphs>17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Microsoft JhengHei</vt:lpstr>
      <vt:lpstr>Arial</vt:lpstr>
      <vt:lpstr>Cambria</vt:lpstr>
      <vt:lpstr>EcoLiving_16x9</vt:lpstr>
      <vt:lpstr>學校建築要節能  舒適省電好設計</vt:lpstr>
      <vt:lpstr>PowerPoint 簡報</vt:lpstr>
      <vt:lpstr>PowerPoint 簡報</vt:lpstr>
      <vt:lpstr>PowerPoint 簡報</vt:lpstr>
      <vt:lpstr>水霧降溫</vt:lpstr>
      <vt:lpstr>想一想，說說看 水霧降溫的原理? 管線?  時間?  水量? 設計重點?</vt:lpstr>
      <vt:lpstr>市電整合系統 -先用太陽能 太陽能電池不足時，轉換市電系統</vt:lpstr>
      <vt:lpstr>太陽能熱水器</vt:lpstr>
      <vt:lpstr>300公尺大操場-透水鋪面-海綿校園</vt:lpstr>
      <vt:lpstr>生態池   前庭蝴蝶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2019-06-14T14:01:27Z</dcterms:created>
  <dcterms:modified xsi:type="dcterms:W3CDTF">2020-05-15T07:04:38Z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