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31D17-9A7C-4217-98F2-AA068AA38594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E39E9CF-AE1A-4E5A-900F-143C797FD2A7}">
      <dgm:prSet phldrT="[文字]"/>
      <dgm:spPr/>
      <dgm:t>
        <a:bodyPr/>
        <a:lstStyle/>
        <a:p>
          <a:r>
            <a:rPr lang="zh-TW" altLang="en-US" dirty="0" smtClean="0"/>
            <a:t>綠能永續 課程目標</a:t>
          </a:r>
          <a:endParaRPr lang="zh-TW" altLang="en-US" dirty="0"/>
        </a:p>
      </dgm:t>
    </dgm:pt>
    <dgm:pt modelId="{C2AA72B7-A038-46A1-BA73-10DDB644ADEE}" type="parTrans" cxnId="{96879349-CDF9-424C-A958-0323111BD7CB}">
      <dgm:prSet/>
      <dgm:spPr/>
      <dgm:t>
        <a:bodyPr/>
        <a:lstStyle/>
        <a:p>
          <a:endParaRPr lang="zh-TW" altLang="en-US"/>
        </a:p>
      </dgm:t>
    </dgm:pt>
    <dgm:pt modelId="{624C51EF-1376-45C1-AA40-55A2E5077B67}" type="sibTrans" cxnId="{96879349-CDF9-424C-A958-0323111BD7CB}">
      <dgm:prSet/>
      <dgm:spPr/>
      <dgm:t>
        <a:bodyPr/>
        <a:lstStyle/>
        <a:p>
          <a:endParaRPr lang="zh-TW" altLang="en-US"/>
        </a:p>
      </dgm:t>
    </dgm:pt>
    <dgm:pt modelId="{32A45201-3E9E-4E20-B24E-1AA1E396077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FF00"/>
              </a:solidFill>
            </a:rPr>
            <a:t>統整領域主題課程</a:t>
          </a:r>
          <a:r>
            <a:rPr lang="zh-TW" altLang="en-US" dirty="0" smtClean="0">
              <a:solidFill>
                <a:srgbClr val="FFFF00"/>
              </a:solidFill>
            </a:rPr>
            <a:t>，</a:t>
          </a:r>
          <a:r>
            <a:rPr lang="zh-TW" altLang="en-US" dirty="0" smtClean="0"/>
            <a:t>拓展多元學習廣度，深播學子綠能知能。</a:t>
          </a:r>
          <a:endParaRPr lang="zh-TW" altLang="en-US" dirty="0"/>
        </a:p>
      </dgm:t>
    </dgm:pt>
    <dgm:pt modelId="{06A56563-26AE-4FA9-9164-E670D7AB5E1B}" type="parTrans" cxnId="{3CE92708-2034-40D9-9713-2156D9C630AE}">
      <dgm:prSet/>
      <dgm:spPr/>
      <dgm:t>
        <a:bodyPr/>
        <a:lstStyle/>
        <a:p>
          <a:endParaRPr lang="zh-TW" altLang="en-US"/>
        </a:p>
      </dgm:t>
    </dgm:pt>
    <dgm:pt modelId="{19101113-40C0-4EDE-853F-E09C1141CF3D}" type="sibTrans" cxnId="{3CE92708-2034-40D9-9713-2156D9C630AE}">
      <dgm:prSet/>
      <dgm:spPr/>
      <dgm:t>
        <a:bodyPr/>
        <a:lstStyle/>
        <a:p>
          <a:endParaRPr lang="zh-TW" altLang="en-US"/>
        </a:p>
      </dgm:t>
    </dgm:pt>
    <dgm:pt modelId="{A65FF4F4-77EA-451D-B373-FD18AE2798A2}">
      <dgm:prSet phldrT="[文字]"/>
      <dgm:spPr>
        <a:solidFill>
          <a:srgbClr val="008000"/>
        </a:solidFill>
      </dgm:spPr>
      <dgm:t>
        <a:bodyPr/>
        <a:lstStyle/>
        <a:p>
          <a:r>
            <a:rPr lang="zh-TW" altLang="en-US" b="1" dirty="0" smtClean="0">
              <a:solidFill>
                <a:srgbClr val="FFFF00"/>
              </a:solidFill>
            </a:rPr>
            <a:t>探索自然生態環境</a:t>
          </a:r>
          <a:r>
            <a:rPr lang="zh-TW" altLang="en-US" dirty="0" smtClean="0"/>
            <a:t>，關懷大地珍惜萬物，深耕學子永續教育。</a:t>
          </a:r>
          <a:endParaRPr lang="zh-TW" altLang="en-US" dirty="0"/>
        </a:p>
      </dgm:t>
    </dgm:pt>
    <dgm:pt modelId="{4AA9D44E-556F-450F-8DA6-FD25A0E98B67}" type="parTrans" cxnId="{47AA0ED4-224C-438A-AA40-685252473131}">
      <dgm:prSet/>
      <dgm:spPr/>
      <dgm:t>
        <a:bodyPr/>
        <a:lstStyle/>
        <a:p>
          <a:endParaRPr lang="zh-TW" altLang="en-US"/>
        </a:p>
      </dgm:t>
    </dgm:pt>
    <dgm:pt modelId="{CE718681-4EDE-4138-9564-931763012DAC}" type="sibTrans" cxnId="{47AA0ED4-224C-438A-AA40-685252473131}">
      <dgm:prSet/>
      <dgm:spPr/>
      <dgm:t>
        <a:bodyPr/>
        <a:lstStyle/>
        <a:p>
          <a:endParaRPr lang="zh-TW" altLang="en-US"/>
        </a:p>
      </dgm:t>
    </dgm:pt>
    <dgm:pt modelId="{C9A5226D-702D-4F22-A788-5239EB30FA7E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b="1" dirty="0" smtClean="0">
              <a:solidFill>
                <a:srgbClr val="FFFF00"/>
              </a:solidFill>
            </a:rPr>
            <a:t>建構綠能探索體驗</a:t>
          </a:r>
          <a:r>
            <a:rPr lang="zh-TW" altLang="en-US" dirty="0" smtClean="0"/>
            <a:t>，實作演練激發潛能，活化學習擴展視野。</a:t>
          </a:r>
          <a:endParaRPr lang="zh-TW" altLang="en-US" dirty="0"/>
        </a:p>
      </dgm:t>
    </dgm:pt>
    <dgm:pt modelId="{5FB4F8B2-89A2-40BC-B1BE-9FC64A11FD80}" type="parTrans" cxnId="{5DB3B82D-C1D0-4319-A136-409E5CB21458}">
      <dgm:prSet/>
      <dgm:spPr/>
      <dgm:t>
        <a:bodyPr/>
        <a:lstStyle/>
        <a:p>
          <a:endParaRPr lang="zh-TW" altLang="en-US"/>
        </a:p>
      </dgm:t>
    </dgm:pt>
    <dgm:pt modelId="{9CEA9327-F752-49B2-BACD-463285D3919B}" type="sibTrans" cxnId="{5DB3B82D-C1D0-4319-A136-409E5CB21458}">
      <dgm:prSet/>
      <dgm:spPr/>
      <dgm:t>
        <a:bodyPr/>
        <a:lstStyle/>
        <a:p>
          <a:endParaRPr lang="zh-TW" altLang="en-US"/>
        </a:p>
      </dgm:t>
    </dgm:pt>
    <dgm:pt modelId="{F7DFE72C-B243-401A-A209-9F511ACFBE30}">
      <dgm:prSet phldrT="[文字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rgbClr val="FFFF00"/>
              </a:solidFill>
            </a:rPr>
            <a:t>覺知家鄉特色發展</a:t>
          </a:r>
          <a:r>
            <a:rPr lang="zh-TW" altLang="en-US" dirty="0" smtClean="0"/>
            <a:t>，探究社區在地認同，活絡經驗豐富生活。</a:t>
          </a:r>
          <a:endParaRPr lang="zh-TW" altLang="en-US" dirty="0"/>
        </a:p>
      </dgm:t>
    </dgm:pt>
    <dgm:pt modelId="{393AEAF5-0B8E-49A2-88C8-C0BEFD730C2B}" type="parTrans" cxnId="{C30101ED-1CD9-4EF6-9088-85164B01B2C4}">
      <dgm:prSet/>
      <dgm:spPr/>
      <dgm:t>
        <a:bodyPr/>
        <a:lstStyle/>
        <a:p>
          <a:endParaRPr lang="zh-TW" altLang="en-US"/>
        </a:p>
      </dgm:t>
    </dgm:pt>
    <dgm:pt modelId="{E60CF4DE-EFE6-4C05-ACCE-86F1844437D5}" type="sibTrans" cxnId="{C30101ED-1CD9-4EF6-9088-85164B01B2C4}">
      <dgm:prSet/>
      <dgm:spPr/>
      <dgm:t>
        <a:bodyPr/>
        <a:lstStyle/>
        <a:p>
          <a:endParaRPr lang="zh-TW" altLang="en-US"/>
        </a:p>
      </dgm:t>
    </dgm:pt>
    <dgm:pt modelId="{BC29EB3E-FC9B-4061-8E46-FF98BB2234D3}" type="pres">
      <dgm:prSet presAssocID="{7F431D17-9A7C-4217-98F2-AA068AA385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F59D49B-7D34-4B43-A821-B091278228F8}" type="pres">
      <dgm:prSet presAssocID="{7F431D17-9A7C-4217-98F2-AA068AA38594}" presName="matrix" presStyleCnt="0"/>
      <dgm:spPr/>
    </dgm:pt>
    <dgm:pt modelId="{B5747A7C-801A-4F55-9B68-9B579A584F20}" type="pres">
      <dgm:prSet presAssocID="{7F431D17-9A7C-4217-98F2-AA068AA38594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7F76D06F-0F9A-4DE6-919C-D3C9BF59F213}" type="pres">
      <dgm:prSet presAssocID="{7F431D17-9A7C-4217-98F2-AA068AA385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49CB78-6226-41C7-873F-5630F6A2C1F9}" type="pres">
      <dgm:prSet presAssocID="{7F431D17-9A7C-4217-98F2-AA068AA38594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313EB2B9-D4F1-46AF-AE2C-035055FE1793}" type="pres">
      <dgm:prSet presAssocID="{7F431D17-9A7C-4217-98F2-AA068AA385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54F440-8375-47BB-B75A-71563960013B}" type="pres">
      <dgm:prSet presAssocID="{7F431D17-9A7C-4217-98F2-AA068AA38594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81744669-124B-4618-A1F2-F44C50D40DF8}" type="pres">
      <dgm:prSet presAssocID="{7F431D17-9A7C-4217-98F2-AA068AA385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057FCA-4ED3-4F53-9599-A8985A4EC7F4}" type="pres">
      <dgm:prSet presAssocID="{7F431D17-9A7C-4217-98F2-AA068AA38594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A0875C6F-B26E-464B-87B6-D7B4910E2F96}" type="pres">
      <dgm:prSet presAssocID="{7F431D17-9A7C-4217-98F2-AA068AA385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6ED286-34E9-4CAB-9DF1-0360BD77B12B}" type="pres">
      <dgm:prSet presAssocID="{7F431D17-9A7C-4217-98F2-AA068AA3859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1DEF4D-0DC6-464F-8B2F-B6EC5BB0761D}" type="presOf" srcId="{3E39E9CF-AE1A-4E5A-900F-143C797FD2A7}" destId="{D96ED286-34E9-4CAB-9DF1-0360BD77B12B}" srcOrd="0" destOrd="0" presId="urn:microsoft.com/office/officeart/2005/8/layout/matrix1"/>
    <dgm:cxn modelId="{777A7D9F-B7E4-4E2D-8DA7-0A4829D85A6A}" type="presOf" srcId="{32A45201-3E9E-4E20-B24E-1AA1E3960773}" destId="{B5747A7C-801A-4F55-9B68-9B579A584F20}" srcOrd="0" destOrd="0" presId="urn:microsoft.com/office/officeart/2005/8/layout/matrix1"/>
    <dgm:cxn modelId="{1BB7EF8E-7AD3-4DC4-87B9-7BF48B868BAD}" type="presOf" srcId="{C9A5226D-702D-4F22-A788-5239EB30FA7E}" destId="{7854F440-8375-47BB-B75A-71563960013B}" srcOrd="0" destOrd="0" presId="urn:microsoft.com/office/officeart/2005/8/layout/matrix1"/>
    <dgm:cxn modelId="{2CFC53FD-C8FE-421E-BA2B-63E8CF63D176}" type="presOf" srcId="{A65FF4F4-77EA-451D-B373-FD18AE2798A2}" destId="{CF49CB78-6226-41C7-873F-5630F6A2C1F9}" srcOrd="0" destOrd="0" presId="urn:microsoft.com/office/officeart/2005/8/layout/matrix1"/>
    <dgm:cxn modelId="{C30101ED-1CD9-4EF6-9088-85164B01B2C4}" srcId="{3E39E9CF-AE1A-4E5A-900F-143C797FD2A7}" destId="{F7DFE72C-B243-401A-A209-9F511ACFBE30}" srcOrd="3" destOrd="0" parTransId="{393AEAF5-0B8E-49A2-88C8-C0BEFD730C2B}" sibTransId="{E60CF4DE-EFE6-4C05-ACCE-86F1844437D5}"/>
    <dgm:cxn modelId="{24C4CF98-3083-44B5-95DD-21A6CAFDCF85}" type="presOf" srcId="{A65FF4F4-77EA-451D-B373-FD18AE2798A2}" destId="{313EB2B9-D4F1-46AF-AE2C-035055FE1793}" srcOrd="1" destOrd="0" presId="urn:microsoft.com/office/officeart/2005/8/layout/matrix1"/>
    <dgm:cxn modelId="{96879349-CDF9-424C-A958-0323111BD7CB}" srcId="{7F431D17-9A7C-4217-98F2-AA068AA38594}" destId="{3E39E9CF-AE1A-4E5A-900F-143C797FD2A7}" srcOrd="0" destOrd="0" parTransId="{C2AA72B7-A038-46A1-BA73-10DDB644ADEE}" sibTransId="{624C51EF-1376-45C1-AA40-55A2E5077B67}"/>
    <dgm:cxn modelId="{C080FB60-4EC2-4E9A-B752-BF04D9696792}" type="presOf" srcId="{F7DFE72C-B243-401A-A209-9F511ACFBE30}" destId="{A0875C6F-B26E-464B-87B6-D7B4910E2F96}" srcOrd="1" destOrd="0" presId="urn:microsoft.com/office/officeart/2005/8/layout/matrix1"/>
    <dgm:cxn modelId="{5DB3B82D-C1D0-4319-A136-409E5CB21458}" srcId="{3E39E9CF-AE1A-4E5A-900F-143C797FD2A7}" destId="{C9A5226D-702D-4F22-A788-5239EB30FA7E}" srcOrd="2" destOrd="0" parTransId="{5FB4F8B2-89A2-40BC-B1BE-9FC64A11FD80}" sibTransId="{9CEA9327-F752-49B2-BACD-463285D3919B}"/>
    <dgm:cxn modelId="{3CE92708-2034-40D9-9713-2156D9C630AE}" srcId="{3E39E9CF-AE1A-4E5A-900F-143C797FD2A7}" destId="{32A45201-3E9E-4E20-B24E-1AA1E3960773}" srcOrd="0" destOrd="0" parTransId="{06A56563-26AE-4FA9-9164-E670D7AB5E1B}" sibTransId="{19101113-40C0-4EDE-853F-E09C1141CF3D}"/>
    <dgm:cxn modelId="{47AA0ED4-224C-438A-AA40-685252473131}" srcId="{3E39E9CF-AE1A-4E5A-900F-143C797FD2A7}" destId="{A65FF4F4-77EA-451D-B373-FD18AE2798A2}" srcOrd="1" destOrd="0" parTransId="{4AA9D44E-556F-450F-8DA6-FD25A0E98B67}" sibTransId="{CE718681-4EDE-4138-9564-931763012DAC}"/>
    <dgm:cxn modelId="{B9BCB25B-1257-4079-99C6-76A39DA2E8DD}" type="presOf" srcId="{32A45201-3E9E-4E20-B24E-1AA1E3960773}" destId="{7F76D06F-0F9A-4DE6-919C-D3C9BF59F213}" srcOrd="1" destOrd="0" presId="urn:microsoft.com/office/officeart/2005/8/layout/matrix1"/>
    <dgm:cxn modelId="{19739D5E-200A-4D36-B009-7CF7C8AB12EC}" type="presOf" srcId="{C9A5226D-702D-4F22-A788-5239EB30FA7E}" destId="{81744669-124B-4618-A1F2-F44C50D40DF8}" srcOrd="1" destOrd="0" presId="urn:microsoft.com/office/officeart/2005/8/layout/matrix1"/>
    <dgm:cxn modelId="{817CC090-7CA8-4E25-8942-940DBD9E4DC9}" type="presOf" srcId="{F7DFE72C-B243-401A-A209-9F511ACFBE30}" destId="{B3057FCA-4ED3-4F53-9599-A8985A4EC7F4}" srcOrd="0" destOrd="0" presId="urn:microsoft.com/office/officeart/2005/8/layout/matrix1"/>
    <dgm:cxn modelId="{D1E05B61-0FC1-474F-83F6-9081F99638C6}" type="presOf" srcId="{7F431D17-9A7C-4217-98F2-AA068AA38594}" destId="{BC29EB3E-FC9B-4061-8E46-FF98BB2234D3}" srcOrd="0" destOrd="0" presId="urn:microsoft.com/office/officeart/2005/8/layout/matrix1"/>
    <dgm:cxn modelId="{0C10D4F7-6E79-4518-9379-8F43B551B870}" type="presParOf" srcId="{BC29EB3E-FC9B-4061-8E46-FF98BB2234D3}" destId="{6F59D49B-7D34-4B43-A821-B091278228F8}" srcOrd="0" destOrd="0" presId="urn:microsoft.com/office/officeart/2005/8/layout/matrix1"/>
    <dgm:cxn modelId="{8C21D5B5-AF65-4CC2-83CB-92E753545E87}" type="presParOf" srcId="{6F59D49B-7D34-4B43-A821-B091278228F8}" destId="{B5747A7C-801A-4F55-9B68-9B579A584F20}" srcOrd="0" destOrd="0" presId="urn:microsoft.com/office/officeart/2005/8/layout/matrix1"/>
    <dgm:cxn modelId="{16431336-5A06-4EDE-8DF2-36161DB2E3C9}" type="presParOf" srcId="{6F59D49B-7D34-4B43-A821-B091278228F8}" destId="{7F76D06F-0F9A-4DE6-919C-D3C9BF59F213}" srcOrd="1" destOrd="0" presId="urn:microsoft.com/office/officeart/2005/8/layout/matrix1"/>
    <dgm:cxn modelId="{1F7AB3BB-6D93-40F9-9E0D-93D1390C1C9B}" type="presParOf" srcId="{6F59D49B-7D34-4B43-A821-B091278228F8}" destId="{CF49CB78-6226-41C7-873F-5630F6A2C1F9}" srcOrd="2" destOrd="0" presId="urn:microsoft.com/office/officeart/2005/8/layout/matrix1"/>
    <dgm:cxn modelId="{0860AF95-488B-4F15-85EB-67058F9FD913}" type="presParOf" srcId="{6F59D49B-7D34-4B43-A821-B091278228F8}" destId="{313EB2B9-D4F1-46AF-AE2C-035055FE1793}" srcOrd="3" destOrd="0" presId="urn:microsoft.com/office/officeart/2005/8/layout/matrix1"/>
    <dgm:cxn modelId="{BC8822CE-CAB9-4267-9974-29CC2EEA0854}" type="presParOf" srcId="{6F59D49B-7D34-4B43-A821-B091278228F8}" destId="{7854F440-8375-47BB-B75A-71563960013B}" srcOrd="4" destOrd="0" presId="urn:microsoft.com/office/officeart/2005/8/layout/matrix1"/>
    <dgm:cxn modelId="{B1AC8762-D1E9-4CAD-B0BC-9C9F4EA56A7B}" type="presParOf" srcId="{6F59D49B-7D34-4B43-A821-B091278228F8}" destId="{81744669-124B-4618-A1F2-F44C50D40DF8}" srcOrd="5" destOrd="0" presId="urn:microsoft.com/office/officeart/2005/8/layout/matrix1"/>
    <dgm:cxn modelId="{CF002391-9D67-4409-AD2D-2D5C30A62508}" type="presParOf" srcId="{6F59D49B-7D34-4B43-A821-B091278228F8}" destId="{B3057FCA-4ED3-4F53-9599-A8985A4EC7F4}" srcOrd="6" destOrd="0" presId="urn:microsoft.com/office/officeart/2005/8/layout/matrix1"/>
    <dgm:cxn modelId="{710DB480-5823-444F-B4D2-F31B679C9D16}" type="presParOf" srcId="{6F59D49B-7D34-4B43-A821-B091278228F8}" destId="{A0875C6F-B26E-464B-87B6-D7B4910E2F96}" srcOrd="7" destOrd="0" presId="urn:microsoft.com/office/officeart/2005/8/layout/matrix1"/>
    <dgm:cxn modelId="{3E92382A-A870-49CD-916B-ACF0AA9A26B2}" type="presParOf" srcId="{BC29EB3E-FC9B-4061-8E46-FF98BB2234D3}" destId="{D96ED286-34E9-4CAB-9DF1-0360BD77B12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47A7C-801A-4F55-9B68-9B579A584F20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統整領域主題課程</a:t>
          </a:r>
          <a:r>
            <a:rPr lang="zh-TW" altLang="en-US" sz="2400" kern="1200" dirty="0" smtClean="0">
              <a:solidFill>
                <a:srgbClr val="FFFF00"/>
              </a:solidFill>
            </a:rPr>
            <a:t>，</a:t>
          </a:r>
          <a:r>
            <a:rPr lang="zh-TW" altLang="en-US" sz="2400" kern="1200" dirty="0" smtClean="0"/>
            <a:t>拓展多元學習廣度，深播學子綠能知能。</a:t>
          </a:r>
          <a:endParaRPr lang="zh-TW" altLang="en-US" sz="2400" kern="1200" dirty="0"/>
        </a:p>
      </dsp:txBody>
      <dsp:txXfrm rot="5400000">
        <a:off x="0" y="0"/>
        <a:ext cx="3048000" cy="1524000"/>
      </dsp:txXfrm>
    </dsp:sp>
    <dsp:sp modelId="{CF49CB78-6226-41C7-873F-5630F6A2C1F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探索自然生態環境</a:t>
          </a:r>
          <a:r>
            <a:rPr lang="zh-TW" altLang="en-US" sz="2400" kern="1200" dirty="0" smtClean="0"/>
            <a:t>，關懷大地珍惜萬物，深耕學子永續教育。</a:t>
          </a:r>
          <a:endParaRPr lang="zh-TW" altLang="en-US" sz="2400" kern="1200" dirty="0"/>
        </a:p>
      </dsp:txBody>
      <dsp:txXfrm>
        <a:off x="3048000" y="0"/>
        <a:ext cx="3048000" cy="1524000"/>
      </dsp:txXfrm>
    </dsp:sp>
    <dsp:sp modelId="{7854F440-8375-47BB-B75A-71563960013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建構綠能探索體驗</a:t>
          </a:r>
          <a:r>
            <a:rPr lang="zh-TW" altLang="en-US" sz="2400" kern="1200" dirty="0" smtClean="0"/>
            <a:t>，實作演練激發潛能，活化學習擴展視野。</a:t>
          </a:r>
          <a:endParaRPr lang="zh-TW" altLang="en-US" sz="2400" kern="1200" dirty="0"/>
        </a:p>
      </dsp:txBody>
      <dsp:txXfrm rot="10800000">
        <a:off x="0" y="2539999"/>
        <a:ext cx="3048000" cy="1524000"/>
      </dsp:txXfrm>
    </dsp:sp>
    <dsp:sp modelId="{B3057FCA-4ED3-4F53-9599-A8985A4EC7F4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FFFF00"/>
              </a:solidFill>
            </a:rPr>
            <a:t>覺知家鄉特色發展</a:t>
          </a:r>
          <a:r>
            <a:rPr lang="zh-TW" altLang="en-US" sz="2400" kern="1200" dirty="0" smtClean="0"/>
            <a:t>，探究社區在地認同，活絡經驗豐富生活。</a:t>
          </a:r>
          <a:endParaRPr lang="zh-TW" altLang="en-US" sz="2400" kern="1200" dirty="0"/>
        </a:p>
      </dsp:txBody>
      <dsp:txXfrm rot="-5400000">
        <a:off x="3048000" y="2539999"/>
        <a:ext cx="3048000" cy="1524000"/>
      </dsp:txXfrm>
    </dsp:sp>
    <dsp:sp modelId="{D96ED286-34E9-4CAB-9DF1-0360BD77B12B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綠能永續 課程目標</a:t>
          </a:r>
          <a:endParaRPr lang="zh-TW" altLang="en-US" sz="24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45969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21547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335360" y="6283106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報告人：高麗鳳校長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7650"/>
            <a:ext cx="10972800" cy="89998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597" y="1613730"/>
            <a:ext cx="10972800" cy="42132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44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30626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30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774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佈景原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527382" y="260648"/>
            <a:ext cx="11137237" cy="5616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21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A7187-88A3-41A2-BFD0-92F8EB1C2A8C}" type="datetimeFigureOut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2020/7/11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C7960-7DA3-40EC-86CE-1A37E4F5E144}" type="slidenum">
              <a:rPr lang="zh-TW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2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佈景原圖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599723" y="620688"/>
            <a:ext cx="8160444" cy="4679726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2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7650"/>
            <a:ext cx="10972800" cy="89998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7" y="1613730"/>
            <a:ext cx="10972800" cy="4213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60096" y="6309320"/>
            <a:ext cx="2112235" cy="288032"/>
          </a:xfrm>
          <a:prstGeom prst="rect">
            <a:avLst/>
          </a:prstGeom>
        </p:spPr>
        <p:txBody>
          <a:bodyPr/>
          <a:lstStyle/>
          <a:p>
            <a:fld id="{EFF36785-7F07-452B-9AFA-8D2633821890}" type="datetimeFigureOut">
              <a:rPr lang="zh-TW" altLang="en-US" smtClean="0">
                <a:solidFill>
                  <a:prstClr val="black"/>
                </a:solidFill>
              </a:rPr>
              <a:pPr/>
              <a:t>2020/7/11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335360" y="6283106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報告人：高麗鳳校長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57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306896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156877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F36785-7F07-452B-9AFA-8D2633821890}" type="datetimeFigureOut">
              <a:rPr lang="zh-TW" altLang="en-US" smtClean="0">
                <a:solidFill>
                  <a:prstClr val="black"/>
                </a:solidFill>
              </a:rPr>
              <a:pPr/>
              <a:t>2020/7/11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>
                <a:solidFill>
                  <a:prstClr val="black"/>
                </a:solidFill>
              </a:rPr>
              <a:t>報告人：高麗鳳校長 </a:t>
            </a: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53707" y="6361301"/>
            <a:ext cx="712588" cy="365125"/>
          </a:xfrm>
          <a:prstGeom prst="rect">
            <a:avLst/>
          </a:prstGeom>
        </p:spPr>
        <p:txBody>
          <a:bodyPr/>
          <a:lstStyle/>
          <a:p>
            <a:fld id="{AC3B465A-E763-4A71-86AC-44B350A60651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7650"/>
            <a:ext cx="10972800" cy="89998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0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F36785-7F07-452B-9AFA-8D2633821890}" type="datetimeFigureOut">
              <a:rPr lang="zh-TW" altLang="en-US" smtClean="0">
                <a:solidFill>
                  <a:prstClr val="black"/>
                </a:solidFill>
              </a:rPr>
              <a:pPr/>
              <a:t>2020/7/11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453707" y="6361301"/>
            <a:ext cx="712588" cy="365125"/>
          </a:xfrm>
          <a:prstGeom prst="rect">
            <a:avLst/>
          </a:prstGeom>
        </p:spPr>
        <p:txBody>
          <a:bodyPr/>
          <a:lstStyle/>
          <a:p>
            <a:fld id="{AC3B465A-E763-4A71-86AC-44B350A60651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0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7650"/>
            <a:ext cx="10972800" cy="899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558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558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7650"/>
            <a:ext cx="10972800" cy="899988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F36785-7F07-452B-9AFA-8D2633821890}" type="datetimeFigureOut">
              <a:rPr lang="zh-TW" altLang="en-US" smtClean="0">
                <a:solidFill>
                  <a:prstClr val="black"/>
                </a:solidFill>
              </a:rPr>
              <a:pPr/>
              <a:t>2020/7/11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3453707" y="6361301"/>
            <a:ext cx="712588" cy="365125"/>
          </a:xfrm>
          <a:prstGeom prst="rect">
            <a:avLst/>
          </a:prstGeom>
        </p:spPr>
        <p:txBody>
          <a:bodyPr/>
          <a:lstStyle/>
          <a:p>
            <a:fld id="{AC3B465A-E763-4A71-86AC-44B350A60651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F36785-7F07-452B-9AFA-8D2633821890}" type="datetimeFigureOut">
              <a:rPr lang="zh-TW" altLang="en-US" smtClean="0">
                <a:solidFill>
                  <a:prstClr val="black"/>
                </a:solidFill>
              </a:rPr>
              <a:pPr/>
              <a:t>2020/7/11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>
                <a:solidFill>
                  <a:prstClr val="black"/>
                </a:solidFill>
              </a:rPr>
              <a:t>報告人：高麗鳳校長 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453707" y="6361301"/>
            <a:ext cx="712588" cy="365125"/>
          </a:xfrm>
          <a:prstGeom prst="rect">
            <a:avLst/>
          </a:prstGeom>
        </p:spPr>
        <p:txBody>
          <a:bodyPr/>
          <a:lstStyle/>
          <a:p>
            <a:fld id="{AC3B465A-E763-4A71-86AC-44B350A60651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1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0422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9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353768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7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4920506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075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" y="6316471"/>
            <a:ext cx="12196075" cy="5415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4" y="6316472"/>
            <a:ext cx="12140617" cy="35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984" y="6270069"/>
            <a:ext cx="908757" cy="40344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1151555" y="6192797"/>
            <a:ext cx="828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3B465A-E763-4A71-86AC-44B350A60651}" type="slidenum">
              <a:rPr kumimoji="0" lang="zh-TW" altLang="en-US" sz="2400" b="1" i="0" u="none" strike="noStrike" kern="1200" cap="none" spc="0" normalizeH="0" baseline="0" noProof="0" smtClean="0">
                <a:ln w="0"/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TW" altLang="en-US" sz="2800" b="1" i="0" u="none" strike="noStrike" kern="1200" cap="none" spc="0" normalizeH="0" baseline="0" noProof="0" dirty="0" smtClean="0">
                <a:ln w="0"/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329342" y="6627168"/>
            <a:ext cx="20614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www.wfes.tp.edu.tw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28" y="6353819"/>
            <a:ext cx="1925929" cy="2608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" y="-27384"/>
            <a:ext cx="211223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3071664" y="436511"/>
            <a:ext cx="6851104" cy="864095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33CC33"/>
                </a:solidFill>
                <a:latin typeface="+mn-ea"/>
                <a:ea typeface="+mn-ea"/>
              </a:rPr>
              <a:t>萬芳國小校本課程：</a:t>
            </a:r>
            <a:r>
              <a:rPr lang="en-US" altLang="zh-TW" sz="4000" b="1" dirty="0" smtClean="0">
                <a:solidFill>
                  <a:srgbClr val="33CC33"/>
                </a:solidFill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solidFill>
                  <a:srgbClr val="33CC33"/>
                </a:solidFill>
                <a:latin typeface="+mn-ea"/>
                <a:ea typeface="+mn-ea"/>
              </a:rPr>
            </a:br>
            <a:r>
              <a:rPr lang="zh-TW" altLang="en-US" sz="4000" b="1" dirty="0" smtClean="0">
                <a:solidFill>
                  <a:srgbClr val="33CC33"/>
                </a:solidFill>
                <a:latin typeface="+mn-ea"/>
                <a:ea typeface="+mn-ea"/>
              </a:rPr>
              <a:t>綠能永續課程</a:t>
            </a:r>
            <a:r>
              <a:rPr lang="zh-TW" altLang="en-US" sz="4000" b="1" dirty="0">
                <a:solidFill>
                  <a:srgbClr val="33CC33"/>
                </a:solidFill>
                <a:latin typeface="+mn-ea"/>
                <a:ea typeface="+mn-ea"/>
              </a:rPr>
              <a:t>目標</a:t>
            </a:r>
            <a:endParaRPr lang="zh-TW" altLang="en-US" sz="4000" b="1" dirty="0">
              <a:solidFill>
                <a:srgbClr val="33CC33"/>
              </a:solidFill>
              <a:latin typeface="+mn-ea"/>
              <a:ea typeface="+mn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349427975"/>
              </p:ext>
            </p:extLst>
          </p:nvPr>
        </p:nvGraphicFramePr>
        <p:xfrm>
          <a:off x="3071664" y="19432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216596" y="235423"/>
            <a:ext cx="7343901" cy="6001889"/>
            <a:chOff x="627" y="37842"/>
            <a:chExt cx="5031756" cy="4854882"/>
          </a:xfrm>
        </p:grpSpPr>
        <p:grpSp>
          <p:nvGrpSpPr>
            <p:cNvPr id="6" name="群組 5"/>
            <p:cNvGrpSpPr/>
            <p:nvPr/>
          </p:nvGrpSpPr>
          <p:grpSpPr>
            <a:xfrm>
              <a:off x="627" y="37842"/>
              <a:ext cx="5009523" cy="4854882"/>
              <a:chOff x="57788" y="37901"/>
              <a:chExt cx="5010721" cy="4862420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57788" y="220611"/>
                <a:ext cx="434652" cy="4226278"/>
                <a:chOff x="57788" y="-416893"/>
                <a:chExt cx="434652" cy="4226278"/>
              </a:xfrm>
            </p:grpSpPr>
            <p:sp>
              <p:nvSpPr>
                <p:cNvPr id="46" name="文字方塊 42"/>
                <p:cNvSpPr txBox="1"/>
                <p:nvPr/>
              </p:nvSpPr>
              <p:spPr>
                <a:xfrm>
                  <a:off x="98112" y="-416893"/>
                  <a:ext cx="394327" cy="706561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eaVert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1400" b="1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rPr>
                    <a:t>學校願景</a:t>
                  </a:r>
                  <a:endParaRPr lang="zh-TW" altLang="en-US" sz="14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47" name="文字方塊 44"/>
                <p:cNvSpPr txBox="1"/>
                <p:nvPr/>
              </p:nvSpPr>
              <p:spPr>
                <a:xfrm>
                  <a:off x="58252" y="2754015"/>
                  <a:ext cx="393700" cy="1055370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eaVert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1400" b="1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rPr>
                    <a:t>課程活動主題</a:t>
                  </a:r>
                  <a:endParaRPr lang="zh-TW" altLang="en-US" sz="14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48" name="文字方塊 54"/>
                <p:cNvSpPr txBox="1"/>
                <p:nvPr/>
              </p:nvSpPr>
              <p:spPr>
                <a:xfrm>
                  <a:off x="98740" y="1172991"/>
                  <a:ext cx="393700" cy="639666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eaVert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1400" b="1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rPr>
                    <a:t>課程向度</a:t>
                  </a:r>
                  <a:endParaRPr lang="zh-TW" altLang="en-US" sz="14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49" name="文字方塊 58"/>
                <p:cNvSpPr txBox="1"/>
                <p:nvPr/>
              </p:nvSpPr>
              <p:spPr>
                <a:xfrm>
                  <a:off x="98739" y="389135"/>
                  <a:ext cx="393700" cy="644563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eaVert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1400" b="1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rPr>
                    <a:t>課程主軸</a:t>
                  </a:r>
                  <a:endParaRPr lang="zh-TW" altLang="en-US" sz="14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50" name="文字方塊 63"/>
                <p:cNvSpPr txBox="1"/>
                <p:nvPr/>
              </p:nvSpPr>
              <p:spPr>
                <a:xfrm>
                  <a:off x="57788" y="1914814"/>
                  <a:ext cx="393700" cy="678112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spcFirstLastPara="0" vert="eaVert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sz="1400" b="1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rPr>
                    <a:t>學習領域</a:t>
                  </a:r>
                  <a:endParaRPr lang="zh-TW" altLang="en-US" sz="14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</p:grpSp>
          <p:grpSp>
            <p:nvGrpSpPr>
              <p:cNvPr id="9" name="群組 8"/>
              <p:cNvGrpSpPr/>
              <p:nvPr/>
            </p:nvGrpSpPr>
            <p:grpSpPr>
              <a:xfrm>
                <a:off x="1632881" y="37901"/>
                <a:ext cx="2292350" cy="1468744"/>
                <a:chOff x="679844" y="37901"/>
                <a:chExt cx="2292350" cy="1468744"/>
              </a:xfrm>
            </p:grpSpPr>
            <p:sp>
              <p:nvSpPr>
                <p:cNvPr id="41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679844" y="37901"/>
                  <a:ext cx="2292350" cy="356109"/>
                </a:xfrm>
                <a:prstGeom prst="round2DiagRect">
                  <a:avLst/>
                </a:prstGeom>
                <a:solidFill>
                  <a:srgbClr val="9BBB59"/>
                </a:solidFill>
                <a:ln w="38100" cap="flat" cmpd="sng" algn="ctr">
                  <a:solidFill>
                    <a:sysClr val="window" lastClr="FFFFFF"/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zh-TW" altLang="en-US" sz="1600" b="1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rPr>
                    <a:t>萬芳國小校本特色課程</a:t>
                  </a:r>
                  <a:endParaRPr lang="zh-TW" altLang="en-US" sz="16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42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708783" y="542117"/>
                  <a:ext cx="2197058" cy="360874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F79646">
                        <a:tint val="50000"/>
                        <a:satMod val="300000"/>
                      </a:srgbClr>
                    </a:gs>
                    <a:gs pos="35000">
                      <a:srgbClr val="F79646">
                        <a:tint val="37000"/>
                        <a:satMod val="300000"/>
                      </a:srgbClr>
                    </a:gs>
                    <a:gs pos="100000">
                      <a:srgbClr val="F7964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F79646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zh-TW" altLang="en-US" sz="1600" b="1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rPr>
                    <a:t>健康快樂 多元成長</a:t>
                  </a:r>
                  <a:endParaRPr lang="zh-TW" altLang="en-US" sz="16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43" name="向下箭號 42"/>
                <p:cNvSpPr/>
                <p:nvPr/>
              </p:nvSpPr>
              <p:spPr>
                <a:xfrm>
                  <a:off x="1753182" y="394010"/>
                  <a:ext cx="120648" cy="148107"/>
                </a:xfrm>
                <a:prstGeom prst="downArrow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44" name="向下箭號 43"/>
                <p:cNvSpPr/>
                <p:nvPr/>
              </p:nvSpPr>
              <p:spPr>
                <a:xfrm>
                  <a:off x="1746464" y="927165"/>
                  <a:ext cx="120648" cy="191333"/>
                </a:xfrm>
                <a:prstGeom prst="downArrow">
                  <a:avLst/>
                </a:prstGeom>
                <a:solidFill>
                  <a:srgbClr val="9BBB59"/>
                </a:solidFill>
                <a:ln w="25400" cap="flat" cmpd="sng" algn="ctr">
                  <a:solidFill>
                    <a:srgbClr val="9BBB59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45" name="圓角矩形 44"/>
                <p:cNvSpPr/>
                <p:nvPr/>
              </p:nvSpPr>
              <p:spPr>
                <a:xfrm>
                  <a:off x="703891" y="1118498"/>
                  <a:ext cx="2197057" cy="388147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zh-TW" altLang="en-US" b="1" kern="100" dirty="0">
                      <a:solidFill>
                        <a:srgbClr val="339966"/>
                      </a:solidFill>
                      <a:latin typeface="Times New Roman"/>
                      <a:ea typeface="標楷體"/>
                      <a:cs typeface="Sendnya"/>
                    </a:rPr>
                    <a:t>綠能永續</a:t>
                  </a:r>
                  <a:endParaRPr lang="zh-TW" altLang="en-US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</p:grpSp>
          <p:grpSp>
            <p:nvGrpSpPr>
              <p:cNvPr id="10" name="群組 9"/>
              <p:cNvGrpSpPr/>
              <p:nvPr/>
            </p:nvGrpSpPr>
            <p:grpSpPr>
              <a:xfrm>
                <a:off x="588624" y="1546380"/>
                <a:ext cx="4479885" cy="3353941"/>
                <a:chOff x="21953" y="-610831"/>
                <a:chExt cx="4479885" cy="3353941"/>
              </a:xfrm>
            </p:grpSpPr>
            <p:grpSp>
              <p:nvGrpSpPr>
                <p:cNvPr id="11" name="群組 10"/>
                <p:cNvGrpSpPr/>
                <p:nvPr/>
              </p:nvGrpSpPr>
              <p:grpSpPr>
                <a:xfrm>
                  <a:off x="33330" y="401990"/>
                  <a:ext cx="4468508" cy="2341120"/>
                  <a:chOff x="33330" y="-1066201"/>
                  <a:chExt cx="4468508" cy="2341120"/>
                </a:xfrm>
              </p:grpSpPr>
              <p:grpSp>
                <p:nvGrpSpPr>
                  <p:cNvPr id="26" name="群組 25"/>
                  <p:cNvGrpSpPr/>
                  <p:nvPr/>
                </p:nvGrpSpPr>
                <p:grpSpPr>
                  <a:xfrm>
                    <a:off x="2391072" y="-374467"/>
                    <a:ext cx="923290" cy="1649386"/>
                    <a:chOff x="8481" y="-999093"/>
                    <a:chExt cx="923290" cy="1649386"/>
                  </a:xfrm>
                </p:grpSpPr>
                <p:sp>
                  <p:nvSpPr>
                    <p:cNvPr id="39" name="文字方塊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81" y="-813214"/>
                      <a:ext cx="923290" cy="1463507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8064A2">
                            <a:tint val="50000"/>
                            <a:satMod val="300000"/>
                          </a:srgbClr>
                        </a:gs>
                        <a:gs pos="35000">
                          <a:srgbClr val="8064A2">
                            <a:tint val="37000"/>
                            <a:satMod val="300000"/>
                          </a:srgbClr>
                        </a:gs>
                        <a:gs pos="100000">
                          <a:srgbClr val="8064A2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環境危機教學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氣象觀測實作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新細明體"/>
                          <a:ea typeface="標楷體"/>
                          <a:cs typeface="Sendnya"/>
                        </a:rPr>
                        <a:t>「</a:t>
                      </a:r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看見台灣」影片探討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參訪環境教育機關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綠建築探索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全球環境變遷探索</a:t>
                      </a:r>
                    </a:p>
                  </p:txBody>
                </p:sp>
                <p:sp>
                  <p:nvSpPr>
                    <p:cNvPr id="40" name="向下箭號 39"/>
                    <p:cNvSpPr/>
                    <p:nvPr/>
                  </p:nvSpPr>
                  <p:spPr>
                    <a:xfrm>
                      <a:off x="425848" y="-999093"/>
                      <a:ext cx="94214" cy="175897"/>
                    </a:xfrm>
                    <a:prstGeom prst="downArrow">
                      <a:avLst/>
                    </a:prstGeom>
                    <a:solidFill>
                      <a:srgbClr val="9BBB59"/>
                    </a:solidFill>
                    <a:ln w="25400" cap="flat" cmpd="sng" algn="ctr">
                      <a:solidFill>
                        <a:srgbClr val="9BBB59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TW" altLang="en-US">
                        <a:solidFill>
                          <a:prstClr val="black"/>
                        </a:solidFill>
                        <a:latin typeface="Calibri"/>
                        <a:ea typeface="新細明體" panose="02020500000000000000" pitchFamily="18" charset="-120"/>
                      </a:endParaRPr>
                    </a:p>
                  </p:txBody>
                </p:sp>
              </p:grpSp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33330" y="-375897"/>
                    <a:ext cx="937260" cy="1602973"/>
                    <a:chOff x="33330" y="-961886"/>
                    <a:chExt cx="937260" cy="1602973"/>
                  </a:xfrm>
                </p:grpSpPr>
                <p:sp>
                  <p:nvSpPr>
                    <p:cNvPr id="37" name="文字方塊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330" y="-762437"/>
                      <a:ext cx="937260" cy="1403524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8064A2">
                            <a:tint val="50000"/>
                            <a:satMod val="300000"/>
                          </a:srgbClr>
                        </a:gs>
                        <a:gs pos="35000">
                          <a:srgbClr val="8064A2">
                            <a:tint val="37000"/>
                            <a:satMod val="300000"/>
                          </a:srgbClr>
                        </a:gs>
                        <a:gs pos="100000">
                          <a:srgbClr val="8064A2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社區生態探索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校園生態教學</a:t>
                      </a:r>
                    </a:p>
                    <a:p>
                      <a:pPr algn="ctr"/>
                      <a:r>
                        <a:rPr 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140</a:t>
                      </a:r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高地探索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貓空親山探索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景美溪畔探索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生態解說訓練</a:t>
                      </a:r>
                    </a:p>
                    <a:p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水生植物探索</a:t>
                      </a:r>
                    </a:p>
                    <a:p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昆蟲鳥類保育</a:t>
                      </a:r>
                    </a:p>
                    <a:p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蜜源植物探索</a:t>
                      </a:r>
                    </a:p>
                  </p:txBody>
                </p:sp>
                <p:sp>
                  <p:nvSpPr>
                    <p:cNvPr id="38" name="向下箭號 37"/>
                    <p:cNvSpPr/>
                    <p:nvPr/>
                  </p:nvSpPr>
                  <p:spPr>
                    <a:xfrm>
                      <a:off x="438614" y="-961886"/>
                      <a:ext cx="94442" cy="188614"/>
                    </a:xfrm>
                    <a:prstGeom prst="downArrow">
                      <a:avLst/>
                    </a:prstGeom>
                    <a:solidFill>
                      <a:srgbClr val="9BBB59"/>
                    </a:solidFill>
                    <a:ln w="25400" cap="flat" cmpd="sng" algn="ctr">
                      <a:solidFill>
                        <a:srgbClr val="9BBB59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TW" altLang="en-US">
                        <a:solidFill>
                          <a:prstClr val="black"/>
                        </a:solidFill>
                        <a:latin typeface="Calibri"/>
                        <a:ea typeface="新細明體" panose="02020500000000000000" pitchFamily="18" charset="-120"/>
                      </a:endParaRPr>
                    </a:p>
                  </p:txBody>
                </p:sp>
              </p:grpSp>
              <p:grpSp>
                <p:nvGrpSpPr>
                  <p:cNvPr id="28" name="群組 27"/>
                  <p:cNvGrpSpPr/>
                  <p:nvPr/>
                </p:nvGrpSpPr>
                <p:grpSpPr>
                  <a:xfrm>
                    <a:off x="3525843" y="-347127"/>
                    <a:ext cx="975995" cy="1622045"/>
                    <a:chOff x="-189712" y="-926677"/>
                    <a:chExt cx="975995" cy="1622045"/>
                  </a:xfrm>
                </p:grpSpPr>
                <p:sp>
                  <p:nvSpPr>
                    <p:cNvPr id="35" name="文字方塊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89712" y="-768139"/>
                      <a:ext cx="975995" cy="1463507"/>
                    </a:xfrm>
                    <a:prstGeom prst="roundRect">
                      <a:avLst/>
                    </a:prstGeom>
                    <a:gradFill rotWithShape="1">
                      <a:gsLst>
                        <a:gs pos="0">
                          <a:srgbClr val="8064A2">
                            <a:tint val="50000"/>
                            <a:satMod val="300000"/>
                          </a:srgbClr>
                        </a:gs>
                        <a:gs pos="35000">
                          <a:srgbClr val="8064A2">
                            <a:tint val="37000"/>
                            <a:satMod val="300000"/>
                          </a:srgbClr>
                        </a:gs>
                        <a:gs pos="100000">
                          <a:srgbClr val="8064A2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/>
                      <a:r>
                        <a:rPr lang="zh-TW" altLang="en-US" sz="14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農事實作體驗</a:t>
                      </a:r>
                    </a:p>
                    <a:p>
                      <a:pPr algn="ctr"/>
                      <a:r>
                        <a:rPr lang="zh-TW" altLang="en-US" sz="14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生命教育體驗</a:t>
                      </a:r>
                    </a:p>
                    <a:p>
                      <a:pPr algn="ctr"/>
                      <a:r>
                        <a:rPr lang="zh-TW" altLang="en-US" sz="14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用餐禮儀教學</a:t>
                      </a:r>
                    </a:p>
                    <a:p>
                      <a:pPr algn="ctr"/>
                      <a:r>
                        <a:rPr lang="zh-TW" altLang="en-US" sz="14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食品營養教學</a:t>
                      </a:r>
                    </a:p>
                    <a:p>
                      <a:pPr algn="ctr"/>
                      <a:r>
                        <a:rPr lang="zh-TW" altLang="en-US" sz="14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食物餐飲實作</a:t>
                      </a:r>
                    </a:p>
                    <a:p>
                      <a:pPr algn="ctr"/>
                      <a:r>
                        <a:rPr lang="zh-TW" altLang="en-US" sz="14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食品安全教學</a:t>
                      </a:r>
                    </a:p>
                  </p:txBody>
                </p:sp>
                <p:sp>
                  <p:nvSpPr>
                    <p:cNvPr id="36" name="向下箭號 35"/>
                    <p:cNvSpPr/>
                    <p:nvPr/>
                  </p:nvSpPr>
                  <p:spPr>
                    <a:xfrm>
                      <a:off x="244507" y="-926677"/>
                      <a:ext cx="107315" cy="175897"/>
                    </a:xfrm>
                    <a:prstGeom prst="downArrow">
                      <a:avLst/>
                    </a:prstGeom>
                    <a:solidFill>
                      <a:srgbClr val="9BBB59"/>
                    </a:solidFill>
                    <a:ln w="25400" cap="flat" cmpd="sng" algn="ctr">
                      <a:solidFill>
                        <a:srgbClr val="9BBB59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TW" altLang="en-US">
                        <a:solidFill>
                          <a:prstClr val="black"/>
                        </a:solidFill>
                        <a:latin typeface="Calibri"/>
                        <a:ea typeface="新細明體" panose="02020500000000000000" pitchFamily="18" charset="-120"/>
                      </a:endParaRPr>
                    </a:p>
                  </p:txBody>
                </p:sp>
              </p:grpSp>
              <p:grpSp>
                <p:nvGrpSpPr>
                  <p:cNvPr id="29" name="群組 28"/>
                  <p:cNvGrpSpPr/>
                  <p:nvPr/>
                </p:nvGrpSpPr>
                <p:grpSpPr>
                  <a:xfrm>
                    <a:off x="1095149" y="-375898"/>
                    <a:ext cx="1104994" cy="1650816"/>
                    <a:chOff x="-38191" y="-961887"/>
                    <a:chExt cx="1104994" cy="1650816"/>
                  </a:xfrm>
                </p:grpSpPr>
                <p:sp>
                  <p:nvSpPr>
                    <p:cNvPr id="33" name="文字方塊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38191" y="-759589"/>
                      <a:ext cx="1104994" cy="1448518"/>
                    </a:xfrm>
                    <a:prstGeom prst="roundRect">
                      <a:avLst>
                        <a:gd name="adj" fmla="val 23020"/>
                      </a:avLst>
                    </a:prstGeom>
                    <a:gradFill rotWithShape="1">
                      <a:gsLst>
                        <a:gs pos="0">
                          <a:srgbClr val="8064A2">
                            <a:tint val="50000"/>
                            <a:satMod val="300000"/>
                          </a:srgbClr>
                        </a:gs>
                        <a:gs pos="35000">
                          <a:srgbClr val="8064A2">
                            <a:tint val="37000"/>
                            <a:satMod val="300000"/>
                          </a:srgbClr>
                        </a:gs>
                        <a:gs pos="100000">
                          <a:srgbClr val="8064A2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8064A2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各類能源探究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珍惜資源教學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節能減碳實作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手搖發電機實作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腳踏車發電體驗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太陽能熱水器體驗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能源計價測量</a:t>
                      </a:r>
                    </a:p>
                    <a:p>
                      <a:pPr algn="ctr"/>
                      <a:r>
                        <a:rPr lang="zh-TW" altLang="en-US" sz="1200" kern="100" dirty="0">
                          <a:solidFill>
                            <a:prstClr val="black"/>
                          </a:solidFill>
                          <a:latin typeface="Times New Roman"/>
                          <a:ea typeface="標楷體"/>
                          <a:cs typeface="Sendnya"/>
                        </a:rPr>
                        <a:t>節水設備體驗</a:t>
                      </a:r>
                    </a:p>
                  </p:txBody>
                </p:sp>
                <p:sp>
                  <p:nvSpPr>
                    <p:cNvPr id="34" name="向下箭號 33"/>
                    <p:cNvSpPr/>
                    <p:nvPr/>
                  </p:nvSpPr>
                  <p:spPr>
                    <a:xfrm>
                      <a:off x="488250" y="-961887"/>
                      <a:ext cx="107315" cy="190244"/>
                    </a:xfrm>
                    <a:prstGeom prst="downArrow">
                      <a:avLst/>
                    </a:prstGeom>
                    <a:solidFill>
                      <a:srgbClr val="9BBB59"/>
                    </a:solidFill>
                    <a:ln w="25400" cap="flat" cmpd="sng" algn="ctr">
                      <a:solidFill>
                        <a:srgbClr val="9BBB59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TW" altLang="en-US">
                        <a:solidFill>
                          <a:prstClr val="black"/>
                        </a:solidFill>
                        <a:latin typeface="Calibri"/>
                        <a:ea typeface="新細明體" panose="02020500000000000000" pitchFamily="18" charset="-120"/>
                      </a:endParaRPr>
                    </a:p>
                  </p:txBody>
                </p:sp>
              </p:grpSp>
              <p:sp>
                <p:nvSpPr>
                  <p:cNvPr id="30" name="圓角矩形 29"/>
                  <p:cNvSpPr/>
                  <p:nvPr/>
                </p:nvSpPr>
                <p:spPr>
                  <a:xfrm>
                    <a:off x="40315" y="-1040270"/>
                    <a:ext cx="923290" cy="671357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rgbClr val="9BBB59">
                          <a:tint val="50000"/>
                          <a:satMod val="300000"/>
                        </a:srgbClr>
                      </a:gs>
                      <a:gs pos="35000">
                        <a:srgbClr val="9BBB59">
                          <a:tint val="37000"/>
                          <a:satMod val="300000"/>
                        </a:srgbClr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Sendnya"/>
                      </a:rPr>
                      <a:t>自然與生活科技領域</a:t>
                    </a:r>
                  </a:p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Sendnya"/>
                      </a:rPr>
                      <a:t>綜合活動領域</a:t>
                    </a:r>
                  </a:p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Sendnya"/>
                      </a:rPr>
                      <a:t>藝術人文領域</a:t>
                    </a:r>
                  </a:p>
                </p:txBody>
              </p:sp>
              <p:sp>
                <p:nvSpPr>
                  <p:cNvPr id="31" name="圓角矩形 30"/>
                  <p:cNvSpPr/>
                  <p:nvPr/>
                </p:nvSpPr>
                <p:spPr>
                  <a:xfrm>
                    <a:off x="1221715" y="-1066201"/>
                    <a:ext cx="923290" cy="671019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rgbClr val="9BBB59">
                          <a:tint val="50000"/>
                          <a:satMod val="300000"/>
                        </a:srgbClr>
                      </a:gs>
                      <a:gs pos="35000">
                        <a:srgbClr val="9BBB59">
                          <a:tint val="37000"/>
                          <a:satMod val="300000"/>
                        </a:srgbClr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Sendnya"/>
                      </a:rPr>
                      <a:t>自然與生活科技領域</a:t>
                    </a:r>
                  </a:p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Sendnya"/>
                      </a:rPr>
                      <a:t>綜合活動領域</a:t>
                    </a:r>
                  </a:p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Sendnya"/>
                      </a:rPr>
                      <a:t>社會領域</a:t>
                    </a:r>
                  </a:p>
                </p:txBody>
              </p:sp>
              <p:sp>
                <p:nvSpPr>
                  <p:cNvPr id="32" name="圓角矩形 31"/>
                  <p:cNvSpPr/>
                  <p:nvPr/>
                </p:nvSpPr>
                <p:spPr>
                  <a:xfrm>
                    <a:off x="2317869" y="-1064395"/>
                    <a:ext cx="1016000" cy="669423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rgbClr val="9BBB59">
                          <a:tint val="50000"/>
                          <a:satMod val="300000"/>
                        </a:srgbClr>
                      </a:gs>
                      <a:gs pos="35000">
                        <a:srgbClr val="9BBB59">
                          <a:tint val="37000"/>
                          <a:satMod val="300000"/>
                        </a:srgbClr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Times New Roman"/>
                        <a:ea typeface="標楷體"/>
                        <a:cs typeface="Sendnya"/>
                      </a:rPr>
                      <a:t>自然與生活科技領域</a:t>
                    </a:r>
                  </a:p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新細明體"/>
                        <a:ea typeface="標楷體"/>
                        <a:cs typeface="Sendnya"/>
                      </a:rPr>
                      <a:t>綜合活動領域</a:t>
                    </a:r>
                    <a:endParaRPr lang="zh-TW" altLang="en-US" sz="1400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endParaRPr>
                  </a:p>
                  <a:p>
                    <a:pPr algn="ctr"/>
                    <a:r>
                      <a:rPr lang="zh-TW" altLang="en-US" sz="1400" kern="100" dirty="0">
                        <a:solidFill>
                          <a:prstClr val="black"/>
                        </a:solidFill>
                        <a:latin typeface="新細明體"/>
                        <a:ea typeface="標楷體"/>
                        <a:cs typeface="Sendnya"/>
                      </a:rPr>
                      <a:t>社會領域</a:t>
                    </a:r>
                    <a:endParaRPr lang="zh-TW" altLang="en-US" sz="1400" kern="100" dirty="0">
                      <a:solidFill>
                        <a:prstClr val="black"/>
                      </a:solidFill>
                      <a:latin typeface="Times New Roman"/>
                      <a:ea typeface="標楷體"/>
                      <a:cs typeface="Sendnya"/>
                    </a:endParaRPr>
                  </a:p>
                </p:txBody>
              </p:sp>
            </p:grpSp>
            <p:sp>
              <p:nvSpPr>
                <p:cNvPr id="12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2364402" y="-155613"/>
                  <a:ext cx="949960" cy="291917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zh-TW" altLang="en-US" sz="1600" kern="100" dirty="0">
                      <a:solidFill>
                        <a:srgbClr val="C00000"/>
                      </a:solidFill>
                      <a:latin typeface="Times New Roman"/>
                      <a:ea typeface="標楷體"/>
                      <a:cs typeface="Sendnya"/>
                    </a:rPr>
                    <a:t>環境教育</a:t>
                  </a:r>
                  <a:endParaRPr lang="zh-TW" altLang="en-US" sz="16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13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3525842" y="-149735"/>
                  <a:ext cx="972185" cy="279201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zh-TW" altLang="en-US" sz="1600" kern="100" dirty="0">
                      <a:solidFill>
                        <a:srgbClr val="C00000"/>
                      </a:solidFill>
                      <a:latin typeface="Times New Roman"/>
                      <a:ea typeface="標楷體"/>
                      <a:cs typeface="Sendnya"/>
                    </a:rPr>
                    <a:t>食農教育</a:t>
                  </a:r>
                  <a:endParaRPr lang="zh-TW" altLang="en-US" sz="16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sp>
              <p:nvSpPr>
                <p:cNvPr id="14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190860" y="-139350"/>
                  <a:ext cx="1001395" cy="268575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zh-TW" altLang="en-US" sz="1600" kern="100" dirty="0">
                      <a:solidFill>
                        <a:srgbClr val="C00000"/>
                      </a:solidFill>
                      <a:latin typeface="Times New Roman"/>
                      <a:ea typeface="標楷體"/>
                      <a:cs typeface="Sendnya"/>
                    </a:rPr>
                    <a:t>能源教育</a:t>
                  </a:r>
                  <a:endParaRPr lang="zh-TW" altLang="en-US" sz="16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cxnSp>
              <p:nvCxnSpPr>
                <p:cNvPr id="15" name="直線單箭頭接點 14"/>
                <p:cNvCxnSpPr/>
                <p:nvPr/>
              </p:nvCxnSpPr>
              <p:spPr>
                <a:xfrm>
                  <a:off x="471134" y="-418388"/>
                  <a:ext cx="0" cy="27643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9BBB59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6" name="直線單箭頭接點 15"/>
                <p:cNvCxnSpPr/>
                <p:nvPr/>
              </p:nvCxnSpPr>
              <p:spPr>
                <a:xfrm>
                  <a:off x="2804028" y="-413019"/>
                  <a:ext cx="0" cy="26162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9BBB59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7" name="直線單箭頭接點 16"/>
                <p:cNvCxnSpPr/>
                <p:nvPr/>
              </p:nvCxnSpPr>
              <p:spPr>
                <a:xfrm>
                  <a:off x="4012392" y="-427601"/>
                  <a:ext cx="0" cy="27643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9BBB59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8" name="直線單箭頭接點 17"/>
                <p:cNvCxnSpPr/>
                <p:nvPr/>
              </p:nvCxnSpPr>
              <p:spPr>
                <a:xfrm>
                  <a:off x="1655990" y="-418388"/>
                  <a:ext cx="0" cy="26162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9BBB59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19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21953" y="-142396"/>
                  <a:ext cx="949960" cy="268575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4BACC6">
                        <a:tint val="50000"/>
                        <a:satMod val="300000"/>
                      </a:srgbClr>
                    </a:gs>
                    <a:gs pos="35000">
                      <a:srgbClr val="4BACC6">
                        <a:tint val="37000"/>
                        <a:satMod val="300000"/>
                      </a:srgbClr>
                    </a:gs>
                    <a:gs pos="100000">
                      <a:srgbClr val="4BACC6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BACC6">
                      <a:shade val="95000"/>
                      <a:satMod val="105000"/>
                    </a:srgbClr>
                  </a:solidFill>
                  <a:prstDash val="solid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/>
                  <a:r>
                    <a:rPr lang="zh-TW" altLang="en-US" sz="1600" kern="100" dirty="0">
                      <a:solidFill>
                        <a:srgbClr val="C00000"/>
                      </a:solidFill>
                      <a:latin typeface="Times New Roman"/>
                      <a:ea typeface="標楷體"/>
                      <a:cs typeface="Sendnya"/>
                    </a:rPr>
                    <a:t>生態教育</a:t>
                  </a:r>
                  <a:endParaRPr lang="zh-TW" altLang="en-US" sz="1600" kern="100" dirty="0">
                    <a:solidFill>
                      <a:prstClr val="black"/>
                    </a:solidFill>
                    <a:latin typeface="Times New Roman"/>
                    <a:ea typeface="標楷體"/>
                    <a:cs typeface="Sendnya"/>
                  </a:endParaRPr>
                </a:p>
              </p:txBody>
            </p:sp>
            <p:cxnSp>
              <p:nvCxnSpPr>
                <p:cNvPr id="20" name="直線接點 19"/>
                <p:cNvCxnSpPr/>
                <p:nvPr/>
              </p:nvCxnSpPr>
              <p:spPr>
                <a:xfrm>
                  <a:off x="2188785" y="-610831"/>
                  <a:ext cx="0" cy="188051"/>
                </a:xfrm>
                <a:prstGeom prst="line">
                  <a:avLst/>
                </a:prstGeom>
                <a:noFill/>
                <a:ln w="25400" cap="rnd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1" name="向下箭號 20"/>
                <p:cNvSpPr/>
                <p:nvPr/>
              </p:nvSpPr>
              <p:spPr>
                <a:xfrm>
                  <a:off x="438322" y="162443"/>
                  <a:ext cx="94442" cy="212335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22" name="向下箭號 21"/>
                <p:cNvSpPr/>
                <p:nvPr/>
              </p:nvSpPr>
              <p:spPr>
                <a:xfrm>
                  <a:off x="1620602" y="174122"/>
                  <a:ext cx="108304" cy="220991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23" name="向下箭號 22"/>
                <p:cNvSpPr/>
                <p:nvPr/>
              </p:nvSpPr>
              <p:spPr>
                <a:xfrm>
                  <a:off x="2761213" y="174127"/>
                  <a:ext cx="107315" cy="227851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24" name="向下箭號 23"/>
                <p:cNvSpPr/>
                <p:nvPr/>
              </p:nvSpPr>
              <p:spPr>
                <a:xfrm>
                  <a:off x="3972127" y="184757"/>
                  <a:ext cx="95250" cy="217226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cxnSp>
              <p:nvCxnSpPr>
                <p:cNvPr id="25" name="直線接點 24"/>
                <p:cNvCxnSpPr/>
                <p:nvPr/>
              </p:nvCxnSpPr>
              <p:spPr>
                <a:xfrm>
                  <a:off x="471135" y="-418506"/>
                  <a:ext cx="3541257" cy="0"/>
                </a:xfrm>
                <a:prstGeom prst="line">
                  <a:avLst/>
                </a:prstGeom>
                <a:noFill/>
                <a:ln w="25400" cap="rnd" cmpd="sng" algn="ctr">
                  <a:solidFill>
                    <a:srgbClr val="9BBB59">
                      <a:lumMod val="75000"/>
                    </a:srgbClr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" name="圓角矩形 4"/>
            <p:cNvSpPr/>
            <p:nvPr/>
          </p:nvSpPr>
          <p:spPr>
            <a:xfrm>
              <a:off x="4017018" y="2558206"/>
              <a:ext cx="1015365" cy="68551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1400" kern="100" dirty="0">
                  <a:solidFill>
                    <a:prstClr val="black"/>
                  </a:solidFill>
                  <a:latin typeface="Times New Roman"/>
                  <a:ea typeface="標楷體"/>
                  <a:cs typeface="Sendnya"/>
                </a:rPr>
                <a:t>自然與生活科技領域</a:t>
              </a:r>
            </a:p>
            <a:p>
              <a:pPr algn="ctr"/>
              <a:r>
                <a:rPr lang="zh-TW" altLang="en-US" sz="1400" kern="100" dirty="0">
                  <a:solidFill>
                    <a:prstClr val="black"/>
                  </a:solidFill>
                  <a:latin typeface="新細明體"/>
                  <a:ea typeface="標楷體"/>
                  <a:cs typeface="Sendnya"/>
                </a:rPr>
                <a:t>綜合活動領域</a:t>
              </a:r>
              <a:endParaRPr lang="zh-TW" altLang="en-US" sz="1400" kern="100" dirty="0">
                <a:solidFill>
                  <a:prstClr val="black"/>
                </a:solidFill>
                <a:latin typeface="Times New Roman"/>
                <a:ea typeface="標楷體"/>
                <a:cs typeface="Sendnya"/>
              </a:endParaRPr>
            </a:p>
            <a:p>
              <a:pPr algn="ctr"/>
              <a:r>
                <a:rPr lang="zh-TW" altLang="en-US" sz="1400" kern="100" dirty="0">
                  <a:solidFill>
                    <a:prstClr val="black"/>
                  </a:solidFill>
                  <a:latin typeface="新細明體"/>
                  <a:ea typeface="標楷體"/>
                  <a:cs typeface="Sendnya"/>
                </a:rPr>
                <a:t>健康領域</a:t>
              </a:r>
              <a:endParaRPr lang="zh-TW" altLang="en-US" sz="1400" kern="100" dirty="0">
                <a:solidFill>
                  <a:prstClr val="black"/>
                </a:solidFill>
                <a:latin typeface="Times New Roman"/>
                <a:ea typeface="標楷體"/>
                <a:cs typeface="Sendnya"/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1775520" y="2231692"/>
            <a:ext cx="1292662" cy="3905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萬芳校本特色課程架構圖</a:t>
            </a:r>
            <a:endParaRPr kumimoji="1"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7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寬螢幕</PresentationFormat>
  <Paragraphs>60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Sendnya</vt:lpstr>
      <vt:lpstr>新細明體</vt:lpstr>
      <vt:lpstr>Arial</vt:lpstr>
      <vt:lpstr>Calibri</vt:lpstr>
      <vt:lpstr>Times New Roman</vt:lpstr>
      <vt:lpstr>微軟正黑體</vt:lpstr>
      <vt:lpstr>標楷體</vt:lpstr>
      <vt:lpstr>1_Office 佈景主題</vt:lpstr>
      <vt:lpstr>萬芳國小校本課程： 綠能永續課程目標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萬芳國小校本課程： 綠能永續課程目標</dc:title>
  <dc:creator>Windows 使用者</dc:creator>
  <cp:lastModifiedBy>Windows 使用者</cp:lastModifiedBy>
  <cp:revision>1</cp:revision>
  <dcterms:created xsi:type="dcterms:W3CDTF">2020-07-11T12:07:56Z</dcterms:created>
  <dcterms:modified xsi:type="dcterms:W3CDTF">2020-07-11T12:08:55Z</dcterms:modified>
</cp:coreProperties>
</file>